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8" r:id="rId2"/>
    <p:sldId id="259" r:id="rId3"/>
    <p:sldId id="262" r:id="rId4"/>
    <p:sldId id="260" r:id="rId5"/>
    <p:sldId id="261" r:id="rId6"/>
    <p:sldId id="263" r:id="rId7"/>
    <p:sldId id="265" r:id="rId8"/>
    <p:sldId id="264" r:id="rId9"/>
    <p:sldId id="256" r:id="rId10"/>
    <p:sldId id="257" r:id="rId11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3" autoAdjust="0"/>
    <p:restoredTop sz="93322" autoAdjust="0"/>
  </p:normalViewPr>
  <p:slideViewPr>
    <p:cSldViewPr>
      <p:cViewPr>
        <p:scale>
          <a:sx n="75" d="100"/>
          <a:sy n="75" d="100"/>
        </p:scale>
        <p:origin x="-4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F1962-245E-4FD4-ADE5-67346C3A6007}" type="datetimeFigureOut">
              <a:rPr lang="en-US" smtClean="0"/>
              <a:t>5/27/2015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8BCEB-EE46-431C-99B5-CA7DD9EEA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345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AD4A0-10C0-49DD-982D-0917DDB62BD7}" type="datetimeFigureOut">
              <a:rPr lang="en-US" smtClean="0"/>
              <a:t>5/27/2015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685800"/>
            <a:ext cx="4573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A6BBF-4A76-41F4-89B9-4E7904C1D3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174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A6BBF-4A76-41F4-89B9-4E7904C1D3CD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D25B6-67B0-4AEB-A3CA-41B87891BFFB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E92FF-A633-4182-A64F-FB8BEEFB8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2714643"/>
          </a:xfrm>
        </p:spPr>
        <p:txBody>
          <a:bodyPr>
            <a:noAutofit/>
          </a:bodyPr>
          <a:lstStyle/>
          <a:p>
            <a: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Le </a:t>
            </a:r>
            <a:r>
              <a:rPr lang="en-GB" sz="7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comparatif</a:t>
            </a:r>
            <a: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 et</a:t>
            </a:r>
            <a:b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</a:br>
            <a: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le </a:t>
            </a:r>
            <a:r>
              <a:rPr lang="en-GB" sz="7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superlatif</a:t>
            </a:r>
            <a:r>
              <a:rPr lang="en-GB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cript MT Bold" pitchFamily="66" charset="0"/>
              </a:rPr>
              <a:t> ?</a:t>
            </a:r>
            <a:endParaRPr lang="en-US" sz="7200" b="1" dirty="0">
              <a:solidFill>
                <a:schemeClr val="tx2">
                  <a:lumMod val="60000"/>
                  <a:lumOff val="40000"/>
                </a:schemeClr>
              </a:solidFill>
              <a:latin typeface="Script MT Bold" pitchFamily="66" charset="0"/>
            </a:endParaRPr>
          </a:p>
        </p:txBody>
      </p:sp>
      <p:pic>
        <p:nvPicPr>
          <p:cNvPr id="4098" name="Picture 2" descr="http://maxweber.hunter.cuny.edu/pub/eres/EDSPC715_MCINTYRE/sbPuzzl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000504"/>
            <a:ext cx="2681283" cy="2473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82594"/>
          </a:xfrm>
        </p:spPr>
        <p:txBody>
          <a:bodyPr>
            <a:normAutofit/>
          </a:bodyPr>
          <a:lstStyle/>
          <a:p>
            <a:r>
              <a:rPr lang="en-GB" sz="2400" dirty="0" err="1" smtClean="0">
                <a:solidFill>
                  <a:srgbClr val="FF0000"/>
                </a:solidFill>
                <a:latin typeface="Arial Rounded MT Bold" pitchFamily="34" charset="0"/>
              </a:rPr>
              <a:t>Décide</a:t>
            </a:r>
            <a:r>
              <a:rPr lang="en-GB" sz="240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  <a:latin typeface="Arial Rounded MT Bold" pitchFamily="34" charset="0"/>
              </a:rPr>
              <a:t>si</a:t>
            </a:r>
            <a:r>
              <a:rPr lang="en-GB" sz="2400" dirty="0" smtClean="0">
                <a:solidFill>
                  <a:srgbClr val="FF0000"/>
                </a:solidFill>
                <a:latin typeface="Arial Rounded MT Bold" pitchFamily="34" charset="0"/>
              </a:rPr>
              <a:t> les phrases </a:t>
            </a:r>
            <a:r>
              <a:rPr lang="en-GB" sz="2400" dirty="0" err="1" smtClean="0">
                <a:solidFill>
                  <a:srgbClr val="FF0000"/>
                </a:solidFill>
                <a:latin typeface="Arial Rounded MT Bold" pitchFamily="34" charset="0"/>
              </a:rPr>
              <a:t>sont</a:t>
            </a:r>
            <a:r>
              <a:rPr lang="en-GB" sz="2400" dirty="0" smtClean="0">
                <a:solidFill>
                  <a:srgbClr val="FF0000"/>
                </a:solidFill>
                <a:latin typeface="Arial Rounded MT Bold" pitchFamily="34" charset="0"/>
              </a:rPr>
              <a:t> au </a:t>
            </a:r>
            <a:r>
              <a:rPr lang="en-GB" sz="2400" dirty="0" err="1" smtClean="0">
                <a:solidFill>
                  <a:srgbClr val="FF0000"/>
                </a:solidFill>
                <a:latin typeface="Arial Rounded MT Bold" pitchFamily="34" charset="0"/>
              </a:rPr>
              <a:t>comparatif</a:t>
            </a:r>
            <a:r>
              <a:rPr lang="en-GB" sz="240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  <a:latin typeface="Arial Rounded MT Bold" pitchFamily="34" charset="0"/>
              </a:rPr>
              <a:t>ou</a:t>
            </a:r>
            <a:r>
              <a:rPr lang="en-GB" sz="240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GB" sz="2400" dirty="0" err="1" smtClean="0">
                <a:solidFill>
                  <a:srgbClr val="FF0000"/>
                </a:solidFill>
                <a:latin typeface="Arial Rounded MT Bold" pitchFamily="34" charset="0"/>
              </a:rPr>
              <a:t>superlatif</a:t>
            </a:r>
            <a:endParaRPr lang="en-US" sz="24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715040"/>
          </a:xfrm>
        </p:spPr>
        <p:txBody>
          <a:bodyPr>
            <a:normAutofit lnSpcReduction="10000"/>
          </a:bodyPr>
          <a:lstStyle/>
          <a:p>
            <a:r>
              <a:rPr lang="en-GB" dirty="0" err="1" smtClean="0">
                <a:solidFill>
                  <a:srgbClr val="92D050"/>
                </a:solidFill>
              </a:rPr>
              <a:t>C’est</a:t>
            </a:r>
            <a:r>
              <a:rPr lang="en-GB" dirty="0" smtClean="0">
                <a:solidFill>
                  <a:srgbClr val="92D050"/>
                </a:solidFill>
              </a:rPr>
              <a:t> la </a:t>
            </a:r>
            <a:r>
              <a:rPr lang="en-GB" dirty="0" err="1" smtClean="0">
                <a:solidFill>
                  <a:srgbClr val="92D050"/>
                </a:solidFill>
              </a:rPr>
              <a:t>meilleure</a:t>
            </a:r>
            <a:r>
              <a:rPr lang="en-GB" dirty="0" smtClean="0">
                <a:solidFill>
                  <a:srgbClr val="92D050"/>
                </a:solidFill>
              </a:rPr>
              <a:t> mousse au </a:t>
            </a:r>
            <a:r>
              <a:rPr lang="en-GB" dirty="0" err="1" smtClean="0">
                <a:solidFill>
                  <a:srgbClr val="92D050"/>
                </a:solidFill>
              </a:rPr>
              <a:t>chocolat</a:t>
            </a:r>
            <a:r>
              <a:rPr lang="en-GB" dirty="0" smtClean="0">
                <a:solidFill>
                  <a:srgbClr val="92D050"/>
                </a:solidFill>
              </a:rPr>
              <a:t>.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Ma </a:t>
            </a:r>
            <a:r>
              <a:rPr lang="en-GB" dirty="0" err="1" smtClean="0">
                <a:solidFill>
                  <a:srgbClr val="92D050"/>
                </a:solidFill>
              </a:rPr>
              <a:t>moto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est</a:t>
            </a:r>
            <a:r>
              <a:rPr lang="en-GB" dirty="0" smtClean="0">
                <a:solidFill>
                  <a:srgbClr val="92D050"/>
                </a:solidFill>
              </a:rPr>
              <a:t> plus </a:t>
            </a:r>
            <a:r>
              <a:rPr lang="en-GB" dirty="0" err="1" smtClean="0">
                <a:solidFill>
                  <a:srgbClr val="92D050"/>
                </a:solidFill>
              </a:rPr>
              <a:t>rapide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que</a:t>
            </a:r>
            <a:r>
              <a:rPr lang="en-GB" dirty="0" smtClean="0">
                <a:solidFill>
                  <a:srgbClr val="92D050"/>
                </a:solidFill>
              </a:rPr>
              <a:t> ton </a:t>
            </a:r>
            <a:r>
              <a:rPr lang="en-GB" dirty="0" err="1" smtClean="0">
                <a:solidFill>
                  <a:srgbClr val="92D050"/>
                </a:solidFill>
              </a:rPr>
              <a:t>vélo</a:t>
            </a:r>
            <a:r>
              <a:rPr lang="en-GB" dirty="0" smtClean="0">
                <a:solidFill>
                  <a:srgbClr val="92D050"/>
                </a:solidFill>
              </a:rPr>
              <a:t>.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Les maths </a:t>
            </a:r>
            <a:r>
              <a:rPr lang="en-GB" dirty="0" err="1" smtClean="0">
                <a:solidFill>
                  <a:srgbClr val="92D050"/>
                </a:solidFill>
              </a:rPr>
              <a:t>sont</a:t>
            </a:r>
            <a:r>
              <a:rPr lang="en-GB" dirty="0" smtClean="0">
                <a:solidFill>
                  <a:srgbClr val="92D050"/>
                </a:solidFill>
              </a:rPr>
              <a:t> plus </a:t>
            </a:r>
            <a:r>
              <a:rPr lang="en-GB" dirty="0" err="1" smtClean="0">
                <a:solidFill>
                  <a:srgbClr val="92D050"/>
                </a:solidFill>
              </a:rPr>
              <a:t>intéressants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que</a:t>
            </a:r>
            <a:r>
              <a:rPr lang="en-GB" dirty="0" smtClean="0">
                <a:solidFill>
                  <a:srgbClr val="92D050"/>
                </a:solidFill>
              </a:rPr>
              <a:t> les sciences.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Les pommes </a:t>
            </a:r>
            <a:r>
              <a:rPr lang="en-GB" dirty="0" err="1" smtClean="0">
                <a:solidFill>
                  <a:srgbClr val="92D050"/>
                </a:solidFill>
              </a:rPr>
              <a:t>sont</a:t>
            </a: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moins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sucrées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que</a:t>
            </a:r>
            <a:r>
              <a:rPr lang="en-GB" dirty="0" smtClean="0">
                <a:solidFill>
                  <a:srgbClr val="92D050"/>
                </a:solidFill>
              </a:rPr>
              <a:t> les fraises.</a:t>
            </a:r>
          </a:p>
          <a:p>
            <a:r>
              <a:rPr lang="en-GB" dirty="0" smtClean="0">
                <a:solidFill>
                  <a:srgbClr val="92D050"/>
                </a:solidFill>
              </a:rPr>
              <a:t>Le </a:t>
            </a:r>
            <a:r>
              <a:rPr lang="en-GB" dirty="0" err="1" smtClean="0">
                <a:solidFill>
                  <a:srgbClr val="92D050"/>
                </a:solidFill>
              </a:rPr>
              <a:t>joueur</a:t>
            </a:r>
            <a:r>
              <a:rPr lang="en-GB" dirty="0" smtClean="0">
                <a:solidFill>
                  <a:srgbClr val="92D050"/>
                </a:solidFill>
              </a:rPr>
              <a:t> de foot le plus </a:t>
            </a:r>
            <a:r>
              <a:rPr lang="en-GB" dirty="0" err="1" smtClean="0">
                <a:solidFill>
                  <a:srgbClr val="92D050"/>
                </a:solidFill>
              </a:rPr>
              <a:t>rapide</a:t>
            </a: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est</a:t>
            </a:r>
            <a:r>
              <a:rPr lang="en-GB" dirty="0" smtClean="0">
                <a:solidFill>
                  <a:srgbClr val="92D050"/>
                </a:solidFill>
              </a:rPr>
              <a:t> D. Beckham.</a:t>
            </a:r>
          </a:p>
          <a:p>
            <a:r>
              <a:rPr lang="en-GB" dirty="0" err="1" smtClean="0">
                <a:solidFill>
                  <a:srgbClr val="92D050"/>
                </a:solidFill>
              </a:rPr>
              <a:t>C’est</a:t>
            </a:r>
            <a:r>
              <a:rPr lang="en-GB" dirty="0" smtClean="0">
                <a:solidFill>
                  <a:srgbClr val="92D050"/>
                </a:solidFill>
              </a:rPr>
              <a:t> le plus </a:t>
            </a:r>
            <a:r>
              <a:rPr lang="en-GB" dirty="0" err="1" smtClean="0">
                <a:solidFill>
                  <a:srgbClr val="92D050"/>
                </a:solidFill>
              </a:rPr>
              <a:t>mauvais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fr-FR" dirty="0" smtClean="0">
                <a:solidFill>
                  <a:srgbClr val="92D050"/>
                </a:solidFill>
              </a:rPr>
              <a:t>étudiant</a:t>
            </a:r>
            <a:r>
              <a:rPr lang="en-GB" dirty="0" smtClean="0">
                <a:solidFill>
                  <a:srgbClr val="92D050"/>
                </a:solidFill>
              </a:rPr>
              <a:t> de la </a:t>
            </a:r>
            <a:r>
              <a:rPr lang="en-GB" dirty="0" err="1" smtClean="0">
                <a:solidFill>
                  <a:srgbClr val="92D050"/>
                </a:solidFill>
              </a:rPr>
              <a:t>classe</a:t>
            </a:r>
            <a:endParaRPr lang="en-GB" dirty="0" smtClean="0">
              <a:solidFill>
                <a:srgbClr val="92D050"/>
              </a:solidFill>
            </a:endParaRPr>
          </a:p>
          <a:p>
            <a:r>
              <a:rPr lang="en-GB" dirty="0" smtClean="0">
                <a:solidFill>
                  <a:srgbClr val="92D050"/>
                </a:solidFill>
              </a:rPr>
              <a:t>Ton </a:t>
            </a:r>
            <a:r>
              <a:rPr lang="en-GB" dirty="0" err="1" smtClean="0">
                <a:solidFill>
                  <a:srgbClr val="92D050"/>
                </a:solidFill>
              </a:rPr>
              <a:t>ordinateur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est</a:t>
            </a:r>
            <a:r>
              <a:rPr lang="en-GB" smtClean="0">
                <a:solidFill>
                  <a:srgbClr val="92D050"/>
                </a:solidFill>
              </a:rPr>
              <a:t> le moins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sophistiqué</a:t>
            </a:r>
            <a:r>
              <a:rPr lang="en-GB" dirty="0" smtClean="0">
                <a:solidFill>
                  <a:srgbClr val="92D050"/>
                </a:solidFill>
              </a:rPr>
              <a:t>.</a:t>
            </a:r>
          </a:p>
          <a:p>
            <a:r>
              <a:rPr lang="en-GB" dirty="0" err="1" smtClean="0">
                <a:solidFill>
                  <a:srgbClr val="92D050"/>
                </a:solidFill>
              </a:rPr>
              <a:t>L’avion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est</a:t>
            </a:r>
            <a:r>
              <a:rPr lang="en-GB" dirty="0" smtClean="0">
                <a:solidFill>
                  <a:srgbClr val="92D050"/>
                </a:solidFill>
              </a:rPr>
              <a:t> plus </a:t>
            </a:r>
            <a:r>
              <a:rPr lang="en-GB" dirty="0" err="1" smtClean="0">
                <a:solidFill>
                  <a:srgbClr val="92D050"/>
                </a:solidFill>
              </a:rPr>
              <a:t>confortable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que</a:t>
            </a:r>
            <a:r>
              <a:rPr lang="en-GB" dirty="0" smtClean="0">
                <a:solidFill>
                  <a:srgbClr val="92D050"/>
                </a:solidFill>
              </a:rPr>
              <a:t> le train.</a:t>
            </a:r>
          </a:p>
          <a:p>
            <a:r>
              <a:rPr lang="en-GB" dirty="0" err="1" smtClean="0">
                <a:solidFill>
                  <a:srgbClr val="92D050"/>
                </a:solidFill>
              </a:rPr>
              <a:t>L’Italie</a:t>
            </a:r>
            <a:r>
              <a:rPr lang="en-GB" dirty="0" smtClean="0">
                <a:solidFill>
                  <a:srgbClr val="92D050"/>
                </a:solidFill>
              </a:rPr>
              <a:t> </a:t>
            </a:r>
            <a:r>
              <a:rPr lang="en-GB" dirty="0" err="1" smtClean="0">
                <a:solidFill>
                  <a:srgbClr val="92D050"/>
                </a:solidFill>
              </a:rPr>
              <a:t>est</a:t>
            </a:r>
            <a:r>
              <a:rPr lang="en-GB" dirty="0" smtClean="0">
                <a:solidFill>
                  <a:srgbClr val="92D050"/>
                </a:solidFill>
              </a:rPr>
              <a:t> plus petite </a:t>
            </a:r>
            <a:r>
              <a:rPr lang="en-GB" dirty="0" err="1" smtClean="0">
                <a:solidFill>
                  <a:srgbClr val="92D050"/>
                </a:solidFill>
              </a:rPr>
              <a:t>que</a:t>
            </a:r>
            <a:r>
              <a:rPr lang="en-GB" dirty="0" smtClean="0">
                <a:solidFill>
                  <a:srgbClr val="92D050"/>
                </a:solidFill>
              </a:rPr>
              <a:t> la France.</a:t>
            </a:r>
          </a:p>
          <a:p>
            <a:r>
              <a:rPr lang="en-GB" dirty="0" err="1" smtClean="0">
                <a:solidFill>
                  <a:srgbClr val="92D050"/>
                </a:solidFill>
              </a:rPr>
              <a:t>Cette</a:t>
            </a:r>
            <a:r>
              <a:rPr lang="en-GB" dirty="0" smtClean="0">
                <a:solidFill>
                  <a:srgbClr val="92D050"/>
                </a:solidFill>
              </a:rPr>
              <a:t> pizza </a:t>
            </a:r>
            <a:r>
              <a:rPr lang="en-GB" dirty="0" err="1" smtClean="0">
                <a:solidFill>
                  <a:srgbClr val="92D050"/>
                </a:solidFill>
              </a:rPr>
              <a:t>est</a:t>
            </a:r>
            <a:r>
              <a:rPr lang="en-GB" dirty="0" smtClean="0">
                <a:solidFill>
                  <a:srgbClr val="92D050"/>
                </a:solidFill>
              </a:rPr>
              <a:t> la plus </a:t>
            </a:r>
            <a:r>
              <a:rPr lang="en-GB" dirty="0" err="1" smtClean="0">
                <a:solidFill>
                  <a:srgbClr val="92D050"/>
                </a:solidFill>
              </a:rPr>
              <a:t>mauvaise</a:t>
            </a:r>
            <a:r>
              <a:rPr lang="en-GB" dirty="0">
                <a:solidFill>
                  <a:srgbClr val="92D050"/>
                </a:solidFill>
              </a:rPr>
              <a:t> </a:t>
            </a:r>
            <a:r>
              <a:rPr lang="en-GB" dirty="0" smtClean="0">
                <a:solidFill>
                  <a:srgbClr val="92D050"/>
                </a:solidFill>
              </a:rPr>
              <a:t>du restaurant.</a:t>
            </a:r>
          </a:p>
          <a:p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7030A0"/>
                </a:solidFill>
                <a:latin typeface="Arial Rounded MT Bold" pitchFamily="34" charset="0"/>
              </a:rPr>
              <a:t>Le </a:t>
            </a:r>
            <a:r>
              <a:rPr lang="en-GB" i="1" dirty="0" err="1" smtClean="0">
                <a:solidFill>
                  <a:srgbClr val="7030A0"/>
                </a:solidFill>
                <a:latin typeface="Arial Rounded MT Bold" pitchFamily="34" charset="0"/>
              </a:rPr>
              <a:t>comparatif</a:t>
            </a:r>
            <a:endParaRPr lang="en-GB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Pour comparer </a:t>
            </a:r>
            <a:r>
              <a:rPr lang="en-GB" sz="2800" b="1" dirty="0" err="1" smtClean="0"/>
              <a:t>deux</a:t>
            </a:r>
            <a:r>
              <a:rPr lang="en-GB" sz="2800" b="1" dirty="0" smtClean="0"/>
              <a:t> choses/</a:t>
            </a:r>
            <a:r>
              <a:rPr lang="en-GB" sz="2800" b="1" dirty="0" err="1" smtClean="0"/>
              <a:t>personnes</a:t>
            </a:r>
            <a:r>
              <a:rPr lang="en-GB" sz="2800" dirty="0" smtClean="0"/>
              <a:t> en </a:t>
            </a:r>
            <a:r>
              <a:rPr lang="en-GB" sz="2800" dirty="0" err="1" smtClean="0"/>
              <a:t>utilisant</a:t>
            </a:r>
            <a:r>
              <a:rPr lang="en-GB" sz="2800" dirty="0" smtClean="0"/>
              <a:t> un </a:t>
            </a:r>
            <a:r>
              <a:rPr lang="en-GB" sz="2800" u="sng" dirty="0" err="1" smtClean="0"/>
              <a:t>adjectif</a:t>
            </a:r>
            <a:endParaRPr lang="en-GB" sz="2800" b="1" u="sng" dirty="0" smtClean="0"/>
          </a:p>
          <a:p>
            <a:pPr>
              <a:buNone/>
            </a:pPr>
            <a:r>
              <a:rPr lang="en-GB" sz="2800" b="1" u="sng" dirty="0" err="1" smtClean="0">
                <a:solidFill>
                  <a:srgbClr val="00B050"/>
                </a:solidFill>
              </a:rPr>
              <a:t>Eg</a:t>
            </a:r>
            <a:r>
              <a:rPr lang="en-GB" sz="2800" b="1" u="sng" dirty="0" smtClean="0">
                <a:solidFill>
                  <a:srgbClr val="00B050"/>
                </a:solidFill>
              </a:rPr>
              <a:t>: </a:t>
            </a:r>
            <a:r>
              <a:rPr lang="en-GB" sz="2800" dirty="0" smtClean="0"/>
              <a:t>	Mark </a:t>
            </a:r>
            <a:r>
              <a:rPr lang="en-GB" sz="2800" dirty="0" err="1" smtClean="0"/>
              <a:t>est</a:t>
            </a:r>
            <a:r>
              <a:rPr lang="en-GB" sz="2800" dirty="0" smtClean="0"/>
              <a:t> grand.</a:t>
            </a:r>
            <a:br>
              <a:rPr lang="en-GB" sz="2800" dirty="0" smtClean="0"/>
            </a:br>
            <a:r>
              <a:rPr lang="en-GB" sz="2800" dirty="0" smtClean="0"/>
              <a:t>	John </a:t>
            </a:r>
            <a:r>
              <a:rPr lang="en-GB" sz="2800" dirty="0" err="1" smtClean="0"/>
              <a:t>est</a:t>
            </a:r>
            <a:r>
              <a:rPr lang="en-GB" sz="2800" dirty="0" smtClean="0"/>
              <a:t> </a:t>
            </a:r>
            <a:r>
              <a:rPr lang="en-GB" sz="2800" i="1" dirty="0" smtClean="0"/>
              <a:t>plus</a:t>
            </a:r>
            <a:r>
              <a:rPr lang="en-GB" sz="2800" dirty="0" smtClean="0"/>
              <a:t> grand </a:t>
            </a:r>
            <a:r>
              <a:rPr lang="en-GB" sz="2800" i="1" dirty="0" err="1" smtClean="0"/>
              <a:t>que</a:t>
            </a:r>
            <a:r>
              <a:rPr lang="en-GB" sz="2800" dirty="0" smtClean="0"/>
              <a:t> Mark.</a:t>
            </a:r>
          </a:p>
          <a:p>
            <a:endParaRPr lang="en-GB" sz="2800" dirty="0" smtClean="0"/>
          </a:p>
          <a:p>
            <a:r>
              <a:rPr lang="en-GB" sz="2800" dirty="0" smtClean="0"/>
              <a:t>Pour comparer </a:t>
            </a:r>
            <a:r>
              <a:rPr lang="en-GB" sz="2800" b="1" dirty="0" err="1" smtClean="0"/>
              <a:t>deux</a:t>
            </a:r>
            <a:r>
              <a:rPr lang="en-GB" sz="2800" b="1" dirty="0" smtClean="0"/>
              <a:t> actions</a:t>
            </a:r>
            <a:r>
              <a:rPr lang="en-GB" sz="2800" dirty="0" smtClean="0"/>
              <a:t> en </a:t>
            </a:r>
            <a:r>
              <a:rPr lang="en-GB" sz="2800" dirty="0" err="1" smtClean="0"/>
              <a:t>utilisant</a:t>
            </a:r>
            <a:r>
              <a:rPr lang="en-GB" sz="2800" dirty="0" smtClean="0"/>
              <a:t> un </a:t>
            </a:r>
            <a:r>
              <a:rPr lang="en-GB" sz="2800" u="sng" dirty="0" err="1" smtClean="0"/>
              <a:t>adverbe</a:t>
            </a:r>
            <a:endParaRPr lang="en-GB" sz="2800" b="1" u="sng" dirty="0" smtClean="0"/>
          </a:p>
          <a:p>
            <a:pPr marL="0" indent="0">
              <a:buNone/>
            </a:pPr>
            <a:r>
              <a:rPr lang="en-GB" sz="2800" b="1" u="sng" dirty="0" err="1">
                <a:solidFill>
                  <a:srgbClr val="00B050"/>
                </a:solidFill>
              </a:rPr>
              <a:t>Eg</a:t>
            </a:r>
            <a:r>
              <a:rPr lang="en-GB" sz="2800" b="1" u="sng" dirty="0">
                <a:solidFill>
                  <a:srgbClr val="00B050"/>
                </a:solidFill>
              </a:rPr>
              <a:t>: </a:t>
            </a:r>
            <a:r>
              <a:rPr lang="en-GB" sz="2800" dirty="0"/>
              <a:t>	</a:t>
            </a:r>
            <a:r>
              <a:rPr lang="en-GB" sz="2800" dirty="0" err="1" smtClean="0"/>
              <a:t>Mme.</a:t>
            </a:r>
            <a:r>
              <a:rPr lang="en-GB" sz="2800" dirty="0" smtClean="0"/>
              <a:t> </a:t>
            </a:r>
            <a:r>
              <a:rPr lang="en-GB" sz="2800" dirty="0" err="1" smtClean="0"/>
              <a:t>Biega</a:t>
            </a:r>
            <a:r>
              <a:rPr lang="en-GB" sz="2800" dirty="0" smtClean="0"/>
              <a:t> mange </a:t>
            </a:r>
            <a:r>
              <a:rPr lang="en-GB" sz="2800" dirty="0" err="1" smtClean="0"/>
              <a:t>vite</a:t>
            </a:r>
            <a:r>
              <a:rPr lang="en-GB" sz="2800" dirty="0" smtClean="0"/>
              <a:t>.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/>
              <a:t>	</a:t>
            </a:r>
            <a:r>
              <a:rPr lang="en-GB" sz="2800" dirty="0" smtClean="0"/>
              <a:t>M. </a:t>
            </a:r>
            <a:r>
              <a:rPr lang="en-GB" sz="2800" dirty="0" err="1" smtClean="0"/>
              <a:t>Biega</a:t>
            </a:r>
            <a:r>
              <a:rPr lang="en-GB" sz="2800" dirty="0" smtClean="0"/>
              <a:t> mange </a:t>
            </a:r>
            <a:r>
              <a:rPr lang="en-GB" sz="2800" i="1" dirty="0" smtClean="0"/>
              <a:t>plus</a:t>
            </a:r>
            <a:r>
              <a:rPr lang="en-GB" sz="2800" dirty="0" smtClean="0"/>
              <a:t> </a:t>
            </a:r>
            <a:r>
              <a:rPr lang="en-GB" sz="2800" dirty="0" err="1" smtClean="0"/>
              <a:t>vite</a:t>
            </a:r>
            <a:r>
              <a:rPr lang="en-GB" sz="2800" dirty="0" smtClean="0"/>
              <a:t> </a:t>
            </a:r>
            <a:r>
              <a:rPr lang="en-GB" sz="2800" i="1" dirty="0" err="1" smtClean="0"/>
              <a:t>que</a:t>
            </a:r>
            <a:r>
              <a:rPr lang="en-GB" sz="2800" dirty="0" smtClean="0"/>
              <a:t> </a:t>
            </a:r>
            <a:r>
              <a:rPr lang="en-GB" sz="2800" dirty="0" err="1" smtClean="0"/>
              <a:t>Mme.</a:t>
            </a:r>
            <a:r>
              <a:rPr lang="en-GB" sz="2800" dirty="0" smtClean="0"/>
              <a:t> </a:t>
            </a:r>
            <a:r>
              <a:rPr lang="en-GB" sz="2800" dirty="0" err="1" smtClean="0"/>
              <a:t>Biega</a:t>
            </a:r>
            <a:r>
              <a:rPr lang="en-GB" sz="2800" dirty="0" smtClean="0"/>
              <a:t>.	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</a:pPr>
            <a:r>
              <a:rPr lang="en-GB" dirty="0" smtClean="0"/>
              <a:t>Pour former le </a:t>
            </a:r>
            <a:r>
              <a:rPr lang="en-GB" b="1" u="sng" dirty="0" err="1" smtClean="0"/>
              <a:t>comparatif</a:t>
            </a:r>
            <a:r>
              <a:rPr lang="en-GB" dirty="0" smtClean="0"/>
              <a:t> des </a:t>
            </a:r>
            <a:r>
              <a:rPr lang="en-GB" dirty="0" err="1" smtClean="0"/>
              <a:t>adjectifs</a:t>
            </a:r>
            <a:r>
              <a:rPr lang="en-GB" dirty="0" smtClean="0"/>
              <a:t> et des </a:t>
            </a:r>
            <a:r>
              <a:rPr lang="en-GB" dirty="0" err="1" smtClean="0"/>
              <a:t>adverbes</a:t>
            </a:r>
            <a:r>
              <a:rPr lang="en-GB" dirty="0" smtClean="0"/>
              <a:t>:</a:t>
            </a:r>
          </a:p>
          <a:p>
            <a:pPr>
              <a:buFont typeface="Arial" charset="0"/>
              <a:buChar char="•"/>
            </a:pPr>
            <a:endParaRPr lang="en-GB" dirty="0" smtClean="0"/>
          </a:p>
          <a:p>
            <a:pPr marL="0" indent="0">
              <a:buNone/>
            </a:pPr>
            <a:r>
              <a:rPr lang="en-GB" b="1" dirty="0" smtClean="0">
                <a:solidFill>
                  <a:srgbClr val="FFC000"/>
                </a:solidFill>
              </a:rPr>
              <a:t>PLUS </a:t>
            </a:r>
            <a:r>
              <a:rPr lang="en-GB" b="1" dirty="0">
                <a:solidFill>
                  <a:srgbClr val="FFC000"/>
                </a:solidFill>
              </a:rPr>
              <a:t>(more) </a:t>
            </a:r>
            <a:r>
              <a:rPr lang="en-GB" b="1" dirty="0" smtClean="0"/>
              <a:t>/</a:t>
            </a:r>
            <a:r>
              <a:rPr lang="en-GB" b="1" dirty="0" smtClean="0">
                <a:solidFill>
                  <a:srgbClr val="FFC000"/>
                </a:solidFill>
              </a:rPr>
              <a:t>MOINS </a:t>
            </a:r>
            <a:r>
              <a:rPr lang="en-GB" b="1" dirty="0">
                <a:solidFill>
                  <a:srgbClr val="FFC000"/>
                </a:solidFill>
              </a:rPr>
              <a:t>(less) </a:t>
            </a:r>
            <a:r>
              <a:rPr lang="en-GB" b="1" dirty="0" smtClean="0"/>
              <a:t>+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chemeClr val="accent4"/>
                </a:solidFill>
              </a:rPr>
              <a:t>ADJECTIF/ADVERBE</a:t>
            </a:r>
            <a:r>
              <a:rPr lang="en-GB" dirty="0" smtClean="0">
                <a:solidFill>
                  <a:schemeClr val="accent4"/>
                </a:solidFill>
              </a:rPr>
              <a:t> </a:t>
            </a:r>
            <a:r>
              <a:rPr lang="en-GB" b="1" dirty="0" smtClean="0"/>
              <a:t>+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B0F0"/>
                </a:solidFill>
              </a:rPr>
              <a:t>QUE</a:t>
            </a:r>
          </a:p>
          <a:p>
            <a:pPr marL="0" indent="0">
              <a:buNone/>
            </a:pPr>
            <a:endParaRPr lang="en-GB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John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b="1" dirty="0">
                <a:solidFill>
                  <a:srgbClr val="FFC000"/>
                </a:solidFill>
              </a:rPr>
              <a:t>PLUS</a:t>
            </a:r>
            <a:r>
              <a:rPr lang="en-GB" dirty="0"/>
              <a:t> </a:t>
            </a:r>
            <a:r>
              <a:rPr lang="en-GB" b="1" dirty="0" smtClean="0">
                <a:solidFill>
                  <a:schemeClr val="accent4"/>
                </a:solidFill>
              </a:rPr>
              <a:t>GRAND </a:t>
            </a:r>
            <a:r>
              <a:rPr lang="en-GB" b="1" dirty="0" smtClean="0">
                <a:solidFill>
                  <a:srgbClr val="00B0F0"/>
                </a:solidFill>
              </a:rPr>
              <a:t>QUE</a:t>
            </a:r>
            <a:r>
              <a:rPr lang="en-GB" dirty="0" smtClean="0"/>
              <a:t> </a:t>
            </a:r>
            <a:r>
              <a:rPr lang="en-GB" dirty="0"/>
              <a:t>Mark</a:t>
            </a:r>
            <a:r>
              <a:rPr lang="en-GB" dirty="0" smtClean="0"/>
              <a:t>.</a:t>
            </a:r>
            <a:br>
              <a:rPr lang="en-GB" dirty="0" smtClean="0"/>
            </a:br>
            <a:r>
              <a:rPr lang="en-GB" dirty="0" smtClean="0"/>
              <a:t>	</a:t>
            </a:r>
            <a:r>
              <a:rPr lang="en-GB" dirty="0" err="1" smtClean="0"/>
              <a:t>Mme.</a:t>
            </a:r>
            <a:r>
              <a:rPr lang="en-GB" dirty="0" smtClean="0"/>
              <a:t> </a:t>
            </a:r>
            <a:r>
              <a:rPr lang="en-GB" dirty="0" err="1"/>
              <a:t>Biega</a:t>
            </a:r>
            <a:r>
              <a:rPr lang="en-GB" dirty="0"/>
              <a:t> mange </a:t>
            </a:r>
            <a:r>
              <a:rPr lang="en-GB" b="1" dirty="0" smtClean="0">
                <a:solidFill>
                  <a:srgbClr val="FFC000"/>
                </a:solidFill>
              </a:rPr>
              <a:t>MOINS </a:t>
            </a:r>
            <a:r>
              <a:rPr lang="en-GB" b="1" dirty="0" smtClean="0">
                <a:solidFill>
                  <a:schemeClr val="accent4"/>
                </a:solidFill>
              </a:rPr>
              <a:t>VITE </a:t>
            </a:r>
            <a:r>
              <a:rPr lang="en-GB" b="1" dirty="0">
                <a:solidFill>
                  <a:srgbClr val="00B0F0"/>
                </a:solidFill>
              </a:rPr>
              <a:t>QUE</a:t>
            </a:r>
            <a:r>
              <a:rPr lang="en-GB" dirty="0"/>
              <a:t> </a:t>
            </a:r>
            <a:r>
              <a:rPr lang="en-GB" dirty="0" smtClean="0"/>
              <a:t>M. </a:t>
            </a:r>
            <a:r>
              <a:rPr lang="en-GB" dirty="0" err="1"/>
              <a:t>Biega</a:t>
            </a:r>
            <a:r>
              <a:rPr lang="en-GB" dirty="0"/>
              <a:t>.	</a:t>
            </a:r>
          </a:p>
          <a:p>
            <a:pPr>
              <a:buNone/>
            </a:pPr>
            <a:endParaRPr lang="en-GB" dirty="0"/>
          </a:p>
          <a:p>
            <a:pPr>
              <a:buFont typeface="Arial" charset="0"/>
              <a:buChar char="•"/>
            </a:pPr>
            <a:r>
              <a:rPr lang="en-GB" dirty="0" smtClean="0"/>
              <a:t>On </a:t>
            </a:r>
            <a:r>
              <a:rPr lang="en-GB" dirty="0" err="1" smtClean="0"/>
              <a:t>doit</a:t>
            </a:r>
            <a:r>
              <a:rPr lang="en-GB" dirty="0" smtClean="0"/>
              <a:t> faire </a:t>
            </a:r>
            <a:r>
              <a:rPr lang="en-GB" dirty="0" err="1" smtClean="0"/>
              <a:t>l’accord</a:t>
            </a:r>
            <a:r>
              <a:rPr lang="en-GB" dirty="0" smtClean="0"/>
              <a:t> avec </a:t>
            </a:r>
            <a:r>
              <a:rPr lang="en-GB" b="1" u="sng" dirty="0" smtClean="0"/>
              <a:t>les </a:t>
            </a:r>
            <a:r>
              <a:rPr lang="en-GB" b="1" u="sng" dirty="0" err="1" smtClean="0"/>
              <a:t>adjectifs</a:t>
            </a:r>
            <a:endParaRPr lang="en-GB" b="1" u="sng" dirty="0"/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Marie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b="1" dirty="0">
                <a:solidFill>
                  <a:srgbClr val="FFC000"/>
                </a:solidFill>
              </a:rPr>
              <a:t>PLUS</a:t>
            </a:r>
            <a:r>
              <a:rPr lang="en-GB" dirty="0"/>
              <a:t> </a:t>
            </a:r>
            <a:r>
              <a:rPr lang="en-GB" b="1" dirty="0" err="1" smtClean="0">
                <a:solidFill>
                  <a:schemeClr val="accent4"/>
                </a:solidFill>
              </a:rPr>
              <a:t>GRAND</a:t>
            </a:r>
            <a:r>
              <a:rPr lang="en-GB" b="1" dirty="0" err="1" smtClean="0">
                <a:solidFill>
                  <a:srgbClr val="FF0000"/>
                </a:solidFill>
              </a:rPr>
              <a:t>e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00B0F0"/>
                </a:solidFill>
              </a:rPr>
              <a:t>QUE </a:t>
            </a:r>
            <a:r>
              <a:rPr lang="en-GB" dirty="0"/>
              <a:t>Mark.	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>
                <a:solidFill>
                  <a:srgbClr val="7030A0"/>
                </a:solidFill>
                <a:latin typeface="Arial Rounded MT Bold" pitchFamily="34" charset="0"/>
              </a:rPr>
              <a:t>Le </a:t>
            </a:r>
            <a:r>
              <a:rPr lang="en-GB" i="1" dirty="0" err="1" smtClean="0">
                <a:solidFill>
                  <a:srgbClr val="7030A0"/>
                </a:solidFill>
                <a:latin typeface="Arial Rounded MT Bold" pitchFamily="34" charset="0"/>
              </a:rPr>
              <a:t>comparatif</a:t>
            </a:r>
            <a:endParaRPr lang="en-GB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34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 smtClean="0">
                <a:solidFill>
                  <a:srgbClr val="7030A0"/>
                </a:solidFill>
                <a:latin typeface="Arial Rounded MT Bold" pitchFamily="34" charset="0"/>
              </a:rPr>
              <a:t>Le </a:t>
            </a:r>
            <a:r>
              <a:rPr lang="en-GB" i="1" dirty="0" err="1" smtClean="0">
                <a:solidFill>
                  <a:srgbClr val="7030A0"/>
                </a:solidFill>
                <a:latin typeface="Arial Rounded MT Bold" pitchFamily="34" charset="0"/>
              </a:rPr>
              <a:t>superlatif</a:t>
            </a:r>
            <a:endParaRPr lang="en-GB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 smtClean="0"/>
              <a:t>Pour comparer </a:t>
            </a:r>
            <a:r>
              <a:rPr lang="en-GB" sz="2800" b="1" u="sng" dirty="0" smtClean="0"/>
              <a:t>plus</a:t>
            </a:r>
            <a:r>
              <a:rPr lang="en-GB" sz="2800" dirty="0" smtClean="0"/>
              <a:t> de </a:t>
            </a:r>
            <a:r>
              <a:rPr lang="en-GB" sz="2800" dirty="0" err="1" smtClean="0"/>
              <a:t>deux</a:t>
            </a:r>
            <a:r>
              <a:rPr lang="en-GB" sz="2800" dirty="0" smtClean="0"/>
              <a:t> choses/</a:t>
            </a:r>
            <a:r>
              <a:rPr lang="en-GB" sz="2800" dirty="0" err="1" smtClean="0"/>
              <a:t>personnes</a:t>
            </a:r>
            <a:endParaRPr lang="en-GB" sz="2800" dirty="0" smtClean="0"/>
          </a:p>
          <a:p>
            <a:pPr>
              <a:buNone/>
            </a:pPr>
            <a:r>
              <a:rPr lang="en-GB" sz="2800" b="1" u="sng" dirty="0" err="1" smtClean="0">
                <a:solidFill>
                  <a:srgbClr val="00B050"/>
                </a:solidFill>
              </a:rPr>
              <a:t>Eg</a:t>
            </a:r>
            <a:r>
              <a:rPr lang="en-GB" sz="2800" b="1" u="sng" dirty="0" smtClean="0">
                <a:solidFill>
                  <a:srgbClr val="00B050"/>
                </a:solidFill>
              </a:rPr>
              <a:t>: </a:t>
            </a:r>
            <a:r>
              <a:rPr lang="en-GB" sz="2800" dirty="0" smtClean="0"/>
              <a:t>	</a:t>
            </a:r>
            <a:r>
              <a:rPr lang="en-GB" sz="2800" dirty="0"/>
              <a:t>Mark </a:t>
            </a:r>
            <a:r>
              <a:rPr lang="en-GB" sz="2800" dirty="0" err="1"/>
              <a:t>est</a:t>
            </a:r>
            <a:r>
              <a:rPr lang="en-GB" sz="2800" dirty="0"/>
              <a:t> grand.</a:t>
            </a:r>
            <a:br>
              <a:rPr lang="en-GB" sz="2800" dirty="0"/>
            </a:br>
            <a:r>
              <a:rPr lang="en-GB" sz="2800" dirty="0"/>
              <a:t>	John </a:t>
            </a:r>
            <a:r>
              <a:rPr lang="en-GB" sz="2800" dirty="0" err="1"/>
              <a:t>est</a:t>
            </a:r>
            <a:r>
              <a:rPr lang="en-GB" sz="2800" dirty="0"/>
              <a:t> </a:t>
            </a:r>
            <a:r>
              <a:rPr lang="en-GB" sz="2800" i="1" dirty="0"/>
              <a:t>plus</a:t>
            </a:r>
            <a:r>
              <a:rPr lang="en-GB" sz="2800" dirty="0"/>
              <a:t> grand </a:t>
            </a:r>
            <a:r>
              <a:rPr lang="en-GB" sz="2800" i="1" dirty="0" err="1"/>
              <a:t>que</a:t>
            </a:r>
            <a:r>
              <a:rPr lang="en-GB" sz="2800" dirty="0"/>
              <a:t> Mark.</a:t>
            </a:r>
          </a:p>
          <a:p>
            <a:pPr>
              <a:buNone/>
            </a:pPr>
            <a:r>
              <a:rPr lang="en-GB" sz="2800" dirty="0" smtClean="0"/>
              <a:t>		Jake </a:t>
            </a:r>
            <a:r>
              <a:rPr lang="en-GB" sz="2800" dirty="0" err="1" smtClean="0"/>
              <a:t>est</a:t>
            </a:r>
            <a:r>
              <a:rPr lang="en-GB" sz="2800" dirty="0" smtClean="0"/>
              <a:t> </a:t>
            </a:r>
            <a:r>
              <a:rPr lang="en-GB" sz="2800" b="1" dirty="0" smtClean="0">
                <a:solidFill>
                  <a:srgbClr val="FFC000"/>
                </a:solidFill>
              </a:rPr>
              <a:t>le plus </a:t>
            </a:r>
            <a:r>
              <a:rPr lang="en-GB" sz="2800" dirty="0" smtClean="0"/>
              <a:t>grand.</a:t>
            </a:r>
          </a:p>
          <a:p>
            <a:pPr>
              <a:buNone/>
            </a:pPr>
            <a:endParaRPr lang="en-GB" sz="2800" dirty="0" smtClean="0"/>
          </a:p>
          <a:p>
            <a:pPr>
              <a:buNone/>
            </a:pPr>
            <a:r>
              <a:rPr lang="en-GB" sz="2800" b="1" u="sng" dirty="0" err="1">
                <a:solidFill>
                  <a:srgbClr val="00B050"/>
                </a:solidFill>
              </a:rPr>
              <a:t>Eg</a:t>
            </a:r>
            <a:r>
              <a:rPr lang="en-GB" sz="2800" b="1" u="sng" dirty="0">
                <a:solidFill>
                  <a:srgbClr val="00B050"/>
                </a:solidFill>
              </a:rPr>
              <a:t>: </a:t>
            </a:r>
            <a:r>
              <a:rPr lang="en-GB" sz="2800" dirty="0"/>
              <a:t>	</a:t>
            </a:r>
            <a:r>
              <a:rPr lang="en-GB" sz="2800" dirty="0" err="1" smtClean="0"/>
              <a:t>Mme</a:t>
            </a:r>
            <a:r>
              <a:rPr lang="en-GB" sz="2800" dirty="0" err="1"/>
              <a:t>.</a:t>
            </a:r>
            <a:r>
              <a:rPr lang="en-GB" sz="2800" dirty="0"/>
              <a:t> </a:t>
            </a:r>
            <a:r>
              <a:rPr lang="en-GB" sz="2800" dirty="0" err="1"/>
              <a:t>Biega</a:t>
            </a:r>
            <a:r>
              <a:rPr lang="en-GB" sz="2800" dirty="0"/>
              <a:t> mange </a:t>
            </a:r>
            <a:r>
              <a:rPr lang="en-GB" sz="2800" dirty="0" err="1"/>
              <a:t>vite</a:t>
            </a:r>
            <a:r>
              <a:rPr lang="en-GB" sz="2800" dirty="0"/>
              <a:t>.</a:t>
            </a:r>
            <a:br>
              <a:rPr lang="en-GB" sz="2800" dirty="0"/>
            </a:br>
            <a:r>
              <a:rPr lang="en-GB" sz="2800" dirty="0"/>
              <a:t>	M. </a:t>
            </a:r>
            <a:r>
              <a:rPr lang="en-GB" sz="2800" dirty="0" err="1"/>
              <a:t>Biega</a:t>
            </a:r>
            <a:r>
              <a:rPr lang="en-GB" sz="2800" dirty="0"/>
              <a:t> mange </a:t>
            </a:r>
            <a:r>
              <a:rPr lang="en-GB" sz="2800" i="1" dirty="0"/>
              <a:t>plus</a:t>
            </a:r>
            <a:r>
              <a:rPr lang="en-GB" sz="2800" dirty="0"/>
              <a:t> </a:t>
            </a:r>
            <a:r>
              <a:rPr lang="en-GB" sz="2800" dirty="0" err="1"/>
              <a:t>vite</a:t>
            </a:r>
            <a:r>
              <a:rPr lang="en-GB" sz="2800" dirty="0"/>
              <a:t> </a:t>
            </a:r>
            <a:r>
              <a:rPr lang="en-GB" sz="2800" i="1" dirty="0" err="1"/>
              <a:t>que</a:t>
            </a:r>
            <a:r>
              <a:rPr lang="en-GB" sz="2800" dirty="0"/>
              <a:t> </a:t>
            </a:r>
            <a:r>
              <a:rPr lang="en-GB" sz="2800" dirty="0" err="1"/>
              <a:t>Mme.</a:t>
            </a:r>
            <a:r>
              <a:rPr lang="en-GB" sz="2800" dirty="0"/>
              <a:t> </a:t>
            </a:r>
            <a:r>
              <a:rPr lang="en-GB" sz="2800" dirty="0" err="1"/>
              <a:t>Biega</a:t>
            </a:r>
            <a:r>
              <a:rPr lang="en-GB" sz="2800" dirty="0"/>
              <a:t>. 		</a:t>
            </a:r>
            <a:r>
              <a:rPr lang="en-GB" sz="2800" dirty="0" smtClean="0"/>
              <a:t>	La </a:t>
            </a:r>
            <a:r>
              <a:rPr lang="en-GB" sz="2800" dirty="0" err="1" smtClean="0"/>
              <a:t>mère</a:t>
            </a:r>
            <a:r>
              <a:rPr lang="en-GB" sz="2800" dirty="0" smtClean="0"/>
              <a:t> de M. </a:t>
            </a:r>
            <a:r>
              <a:rPr lang="en-GB" sz="2800" dirty="0" err="1" smtClean="0"/>
              <a:t>Biega</a:t>
            </a:r>
            <a:r>
              <a:rPr lang="en-GB" sz="2800" dirty="0" smtClean="0"/>
              <a:t> mange </a:t>
            </a:r>
            <a:r>
              <a:rPr lang="en-GB" sz="2800" b="1" dirty="0" smtClean="0">
                <a:solidFill>
                  <a:srgbClr val="FFC000"/>
                </a:solidFill>
              </a:rPr>
              <a:t>le </a:t>
            </a:r>
            <a:r>
              <a:rPr lang="en-GB" sz="2800" b="1" dirty="0">
                <a:solidFill>
                  <a:srgbClr val="FFC000"/>
                </a:solidFill>
              </a:rPr>
              <a:t>plus </a:t>
            </a:r>
            <a:r>
              <a:rPr lang="en-GB" sz="2800" dirty="0" err="1" smtClean="0"/>
              <a:t>vite</a:t>
            </a:r>
            <a:r>
              <a:rPr lang="en-GB" sz="2800" dirty="0" smtClean="0"/>
              <a:t>.</a:t>
            </a:r>
          </a:p>
          <a:p>
            <a:pPr>
              <a:buNone/>
            </a:pPr>
            <a:endParaRPr lang="en-GB" sz="2800" dirty="0" smtClean="0"/>
          </a:p>
          <a:p>
            <a:pPr>
              <a:buFont typeface="Arial" charset="0"/>
              <a:buChar char="•"/>
            </a:pPr>
            <a:r>
              <a:rPr lang="en-GB" sz="2800" dirty="0"/>
              <a:t>Pour former le </a:t>
            </a:r>
            <a:r>
              <a:rPr lang="en-GB" sz="2800" b="1" u="sng" dirty="0" err="1" smtClean="0"/>
              <a:t>superlatif</a:t>
            </a:r>
            <a:r>
              <a:rPr lang="en-GB" sz="2800" dirty="0" smtClean="0"/>
              <a:t> des </a:t>
            </a:r>
            <a:r>
              <a:rPr lang="en-GB" sz="2800" dirty="0" err="1"/>
              <a:t>adjectifs</a:t>
            </a:r>
            <a:r>
              <a:rPr lang="en-GB" sz="2800" dirty="0"/>
              <a:t> et des </a:t>
            </a:r>
            <a:r>
              <a:rPr lang="en-GB" sz="2800" dirty="0" err="1"/>
              <a:t>adverbes</a:t>
            </a:r>
            <a:r>
              <a:rPr lang="en-GB" sz="2800" dirty="0" smtClean="0"/>
              <a:t>:</a:t>
            </a:r>
            <a:endParaRPr lang="en-GB" sz="2800" dirty="0"/>
          </a:p>
          <a:p>
            <a:pPr marL="0" indent="0" algn="ctr">
              <a:buNone/>
            </a:pPr>
            <a:r>
              <a:rPr lang="en-GB" sz="2800" b="1" dirty="0" smtClean="0">
                <a:solidFill>
                  <a:srgbClr val="FF0000"/>
                </a:solidFill>
              </a:rPr>
              <a:t>LE/LA/LES</a:t>
            </a:r>
            <a:r>
              <a:rPr lang="en-GB" sz="2800" b="1" dirty="0" smtClean="0">
                <a:solidFill>
                  <a:srgbClr val="FFC000"/>
                </a:solidFill>
              </a:rPr>
              <a:t> </a:t>
            </a:r>
            <a:r>
              <a:rPr lang="en-GB" sz="2800" b="1" dirty="0"/>
              <a:t>+</a:t>
            </a:r>
            <a:r>
              <a:rPr lang="en-GB" sz="2800" b="1" dirty="0" smtClean="0">
                <a:solidFill>
                  <a:srgbClr val="FFC000"/>
                </a:solidFill>
              </a:rPr>
              <a:t> PLUS </a:t>
            </a:r>
            <a:r>
              <a:rPr lang="en-GB" sz="2800" b="1" dirty="0" smtClean="0"/>
              <a:t>/</a:t>
            </a:r>
            <a:r>
              <a:rPr lang="en-GB" sz="2800" b="1" dirty="0">
                <a:solidFill>
                  <a:srgbClr val="FFC000"/>
                </a:solidFill>
              </a:rPr>
              <a:t>MOINS </a:t>
            </a:r>
            <a:r>
              <a:rPr lang="en-GB" sz="2800" b="1" dirty="0" smtClean="0"/>
              <a:t>+</a:t>
            </a:r>
            <a:r>
              <a:rPr lang="en-GB" sz="2800" dirty="0" smtClean="0"/>
              <a:t> </a:t>
            </a:r>
            <a:r>
              <a:rPr lang="en-GB" sz="2800" b="1" dirty="0" smtClean="0">
                <a:solidFill>
                  <a:schemeClr val="accent4"/>
                </a:solidFill>
              </a:rPr>
              <a:t>ADJECTIF**</a:t>
            </a:r>
            <a:endParaRPr lang="en-GB" sz="2800" b="1" dirty="0" smtClean="0">
              <a:solidFill>
                <a:schemeClr val="accent4"/>
              </a:solidFill>
            </a:endParaRPr>
          </a:p>
          <a:p>
            <a:pPr marL="0" indent="0" algn="ctr">
              <a:buNone/>
            </a:pPr>
            <a:r>
              <a:rPr lang="en-GB" sz="2800" b="1" dirty="0" smtClean="0">
                <a:solidFill>
                  <a:srgbClr val="FF0000"/>
                </a:solidFill>
              </a:rPr>
              <a:t>LE</a:t>
            </a:r>
            <a:r>
              <a:rPr lang="en-GB" sz="2800" b="1" dirty="0" smtClean="0">
                <a:solidFill>
                  <a:srgbClr val="FFC000"/>
                </a:solidFill>
              </a:rPr>
              <a:t> </a:t>
            </a:r>
            <a:r>
              <a:rPr lang="en-GB" sz="2800" b="1" dirty="0"/>
              <a:t>+</a:t>
            </a:r>
            <a:r>
              <a:rPr lang="en-GB" sz="2800" b="1" dirty="0">
                <a:solidFill>
                  <a:srgbClr val="FFC000"/>
                </a:solidFill>
              </a:rPr>
              <a:t> PLUS </a:t>
            </a:r>
            <a:r>
              <a:rPr lang="en-GB" sz="2800" b="1" dirty="0"/>
              <a:t>/</a:t>
            </a:r>
            <a:r>
              <a:rPr lang="en-GB" sz="2800" b="1" dirty="0">
                <a:solidFill>
                  <a:srgbClr val="FFC000"/>
                </a:solidFill>
              </a:rPr>
              <a:t>MOINS </a:t>
            </a:r>
            <a:r>
              <a:rPr lang="en-GB" sz="2800" b="1" dirty="0"/>
              <a:t>+</a:t>
            </a:r>
            <a:r>
              <a:rPr lang="en-GB" sz="2800" dirty="0"/>
              <a:t> </a:t>
            </a:r>
            <a:r>
              <a:rPr lang="en-GB" sz="2800" b="1" dirty="0" smtClean="0">
                <a:solidFill>
                  <a:schemeClr val="accent4"/>
                </a:solidFill>
              </a:rPr>
              <a:t>ADVERBE</a:t>
            </a:r>
          </a:p>
          <a:p>
            <a:pPr marL="0" indent="0" algn="ctr">
              <a:buNone/>
            </a:pPr>
            <a:endParaRPr lang="en-GB" sz="2800" b="1" dirty="0" smtClean="0">
              <a:solidFill>
                <a:schemeClr val="accent4"/>
              </a:solidFill>
            </a:endParaRPr>
          </a:p>
          <a:p>
            <a:r>
              <a:rPr lang="en-GB" sz="2800" b="1" dirty="0" smtClean="0">
                <a:solidFill>
                  <a:srgbClr val="7030A0"/>
                </a:solidFill>
              </a:rPr>
              <a:t>**On </a:t>
            </a:r>
            <a:r>
              <a:rPr lang="en-GB" sz="2800" b="1" dirty="0" err="1">
                <a:solidFill>
                  <a:srgbClr val="7030A0"/>
                </a:solidFill>
              </a:rPr>
              <a:t>doit</a:t>
            </a:r>
            <a:r>
              <a:rPr lang="en-GB" sz="2800" b="1" dirty="0">
                <a:solidFill>
                  <a:srgbClr val="7030A0"/>
                </a:solidFill>
              </a:rPr>
              <a:t> faire </a:t>
            </a:r>
            <a:r>
              <a:rPr lang="en-GB" sz="2800" b="1" dirty="0" err="1">
                <a:solidFill>
                  <a:srgbClr val="7030A0"/>
                </a:solidFill>
              </a:rPr>
              <a:t>l’accord</a:t>
            </a:r>
            <a:r>
              <a:rPr lang="en-GB" sz="2800" b="1" dirty="0">
                <a:solidFill>
                  <a:srgbClr val="7030A0"/>
                </a:solidFill>
              </a:rPr>
              <a:t> avec les </a:t>
            </a:r>
            <a:r>
              <a:rPr lang="en-GB" sz="2800" b="1" dirty="0" err="1">
                <a:solidFill>
                  <a:srgbClr val="7030A0"/>
                </a:solidFill>
              </a:rPr>
              <a:t>adjectifs</a:t>
            </a:r>
            <a:endParaRPr lang="en-GB" sz="28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en-GB" sz="2800" b="1" dirty="0">
              <a:solidFill>
                <a:srgbClr val="7030A0"/>
              </a:solidFill>
            </a:endParaRPr>
          </a:p>
          <a:p>
            <a:pPr>
              <a:buNone/>
            </a:pPr>
            <a:endParaRPr lang="en-GB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u="sng" dirty="0" err="1" smtClean="0">
                <a:solidFill>
                  <a:srgbClr val="7030A0"/>
                </a:solidFill>
                <a:latin typeface="Arial Rounded MT Bold" pitchFamily="34" charset="0"/>
              </a:rPr>
              <a:t>N’oubliez</a:t>
            </a:r>
            <a:r>
              <a:rPr lang="en-GB" i="1" u="sng" dirty="0" smtClean="0">
                <a:solidFill>
                  <a:srgbClr val="7030A0"/>
                </a:solidFill>
                <a:latin typeface="Arial Rounded MT Bold" pitchFamily="34" charset="0"/>
              </a:rPr>
              <a:t> pas!</a:t>
            </a:r>
            <a:endParaRPr lang="en-GB" i="1" u="sng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012602"/>
              </p:ext>
            </p:extLst>
          </p:nvPr>
        </p:nvGraphicFramePr>
        <p:xfrm>
          <a:off x="457200" y="1785926"/>
          <a:ext cx="8229600" cy="2091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160240"/>
                <a:gridCol w="1954560"/>
              </a:tblGrid>
              <a:tr h="690739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COMPARATIF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SUPERLATIF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0033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plus... </a:t>
                      </a:r>
                      <a:r>
                        <a:rPr lang="en-GB" dirty="0" err="1" smtClean="0"/>
                        <a:t>que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more... than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le/la/les</a:t>
                      </a:r>
                      <a:r>
                        <a:rPr lang="en-GB" baseline="0" dirty="0" smtClean="0"/>
                        <a:t> plus </a:t>
                      </a:r>
                      <a:r>
                        <a:rPr lang="en-GB" b="1" u="sng" baseline="0" dirty="0" smtClean="0"/>
                        <a:t>(</a:t>
                      </a:r>
                      <a:r>
                        <a:rPr lang="en-GB" b="1" u="sng" baseline="0" dirty="0" err="1" smtClean="0"/>
                        <a:t>adj</a:t>
                      </a:r>
                      <a:r>
                        <a:rPr lang="en-GB" b="1" u="sng" baseline="0" dirty="0" smtClean="0"/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le</a:t>
                      </a:r>
                      <a:r>
                        <a:rPr lang="en-GB" baseline="0" dirty="0" smtClean="0"/>
                        <a:t> plus </a:t>
                      </a:r>
                      <a:r>
                        <a:rPr lang="en-GB" b="1" u="sng" baseline="0" dirty="0" smtClean="0"/>
                        <a:t>(</a:t>
                      </a:r>
                      <a:r>
                        <a:rPr lang="en-GB" b="1" u="sng" baseline="0" dirty="0" err="1" smtClean="0"/>
                        <a:t>adv</a:t>
                      </a:r>
                      <a:r>
                        <a:rPr lang="en-GB" b="1" u="sng" baseline="0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most</a:t>
                      </a:r>
                      <a:endParaRPr lang="en-GB" dirty="0"/>
                    </a:p>
                  </a:txBody>
                  <a:tcPr anchor="ctr"/>
                </a:tc>
              </a:tr>
              <a:tr h="700332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moins</a:t>
                      </a:r>
                      <a:r>
                        <a:rPr lang="en-GB" dirty="0" smtClean="0"/>
                        <a:t>... </a:t>
                      </a:r>
                      <a:r>
                        <a:rPr lang="en-GB" dirty="0" err="1" smtClean="0"/>
                        <a:t>que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less... than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le/la/les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moins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="1" u="sng" baseline="0" dirty="0" smtClean="0"/>
                        <a:t>(</a:t>
                      </a:r>
                      <a:r>
                        <a:rPr lang="en-GB" b="1" u="sng" baseline="0" dirty="0" err="1" smtClean="0"/>
                        <a:t>adj</a:t>
                      </a:r>
                      <a:r>
                        <a:rPr lang="en-GB" b="1" u="sng" baseline="0" dirty="0" smtClean="0"/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moins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="1" u="sng" baseline="0" dirty="0" smtClean="0"/>
                        <a:t>(</a:t>
                      </a:r>
                      <a:r>
                        <a:rPr lang="en-GB" b="1" u="sng" baseline="0" dirty="0" err="1" smtClean="0"/>
                        <a:t>adv</a:t>
                      </a:r>
                      <a:r>
                        <a:rPr lang="en-GB" b="1" u="sng" baseline="0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least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7544" y="4365104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>
              <a:solidFill>
                <a:schemeClr val="accent4"/>
              </a:solidFill>
            </a:endParaRPr>
          </a:p>
          <a:p>
            <a:r>
              <a:rPr lang="en-GB" sz="3600" b="1" dirty="0" smtClean="0"/>
              <a:t>**On </a:t>
            </a:r>
            <a:r>
              <a:rPr lang="en-GB" sz="3600" b="1" dirty="0" err="1"/>
              <a:t>doit</a:t>
            </a:r>
            <a:r>
              <a:rPr lang="en-GB" sz="3600" b="1" dirty="0"/>
              <a:t> faire </a:t>
            </a:r>
            <a:r>
              <a:rPr lang="en-GB" sz="3600" b="1" dirty="0" err="1"/>
              <a:t>l’accord</a:t>
            </a:r>
            <a:r>
              <a:rPr lang="en-GB" sz="3600" b="1" dirty="0"/>
              <a:t> avec les </a:t>
            </a:r>
            <a:r>
              <a:rPr lang="en-GB" sz="3600" b="1" dirty="0" err="1"/>
              <a:t>adjectifs</a:t>
            </a:r>
            <a:endParaRPr lang="en-GB" sz="3600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i="1" dirty="0" smtClean="0">
                <a:solidFill>
                  <a:srgbClr val="7030A0"/>
                </a:solidFill>
                <a:latin typeface="Arial Rounded MT Bold" pitchFamily="34" charset="0"/>
              </a:rPr>
              <a:t>Le comparatif et le superlatif de « bon » et « mauvais » (adjectif)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80" cy="5472608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</a:pPr>
            <a:r>
              <a:rPr lang="en-GB" dirty="0"/>
              <a:t>Pour former le </a:t>
            </a:r>
            <a:r>
              <a:rPr lang="en-GB" b="1" u="sng" dirty="0" err="1" smtClean="0"/>
              <a:t>comparatif</a:t>
            </a:r>
            <a:r>
              <a:rPr lang="en-GB" dirty="0" smtClean="0"/>
              <a:t> de </a:t>
            </a:r>
            <a:r>
              <a:rPr lang="fr-CA" dirty="0" smtClean="0"/>
              <a:t>« bon </a:t>
            </a:r>
            <a:r>
              <a:rPr lang="fr-CA" dirty="0" smtClean="0"/>
              <a:t>»/« mauvais »</a:t>
            </a:r>
            <a:endParaRPr lang="en-GB" dirty="0"/>
          </a:p>
          <a:p>
            <a:pPr marL="0" indent="0" algn="ctr">
              <a:buNone/>
            </a:pPr>
            <a:r>
              <a:rPr lang="en-GB" b="1" strike="sngStrike" dirty="0">
                <a:solidFill>
                  <a:srgbClr val="FFC000"/>
                </a:solidFill>
              </a:rPr>
              <a:t>PLUS (more) </a:t>
            </a:r>
            <a:r>
              <a:rPr lang="en-GB" b="1" strike="sngStrike" dirty="0"/>
              <a:t>/</a:t>
            </a:r>
            <a:r>
              <a:rPr lang="en-GB" b="1" strike="sngStrike" dirty="0">
                <a:solidFill>
                  <a:srgbClr val="FFC000"/>
                </a:solidFill>
              </a:rPr>
              <a:t>MOINS (less)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chemeClr val="accent4"/>
                </a:solidFill>
              </a:rPr>
              <a:t>BON/MAUVAIS</a:t>
            </a:r>
            <a:r>
              <a:rPr lang="en-GB" strike="sngStrike" dirty="0" smtClean="0">
                <a:solidFill>
                  <a:schemeClr val="accent4"/>
                </a:solidFill>
              </a:rPr>
              <a:t>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rgbClr val="00B0F0"/>
                </a:solidFill>
              </a:rPr>
              <a:t>QUE</a:t>
            </a: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FFC000"/>
                </a:solidFill>
              </a:rPr>
              <a:t>MEILLEUR</a:t>
            </a:r>
            <a:r>
              <a:rPr lang="en-GB" b="1" dirty="0" smtClean="0">
                <a:solidFill>
                  <a:schemeClr val="accent4"/>
                </a:solidFill>
              </a:rPr>
              <a:t>(E)(S)</a:t>
            </a:r>
            <a:r>
              <a:rPr lang="en-GB" b="1" dirty="0"/>
              <a:t> /</a:t>
            </a:r>
            <a:r>
              <a:rPr lang="en-GB" b="1" dirty="0">
                <a:solidFill>
                  <a:srgbClr val="FFC000"/>
                </a:solidFill>
              </a:rPr>
              <a:t>PIRE</a:t>
            </a:r>
            <a:r>
              <a:rPr lang="en-GB" b="1" dirty="0">
                <a:solidFill>
                  <a:schemeClr val="accent4"/>
                </a:solidFill>
              </a:rPr>
              <a:t>(S)</a:t>
            </a:r>
            <a:r>
              <a:rPr lang="en-GB" b="1" dirty="0" smtClean="0">
                <a:solidFill>
                  <a:srgbClr val="FFC000"/>
                </a:solidFill>
              </a:rPr>
              <a:t> </a:t>
            </a:r>
            <a:r>
              <a:rPr lang="en-GB" b="1" dirty="0" smtClean="0"/>
              <a:t>+ </a:t>
            </a:r>
            <a:r>
              <a:rPr lang="en-GB" b="1" dirty="0" smtClean="0">
                <a:solidFill>
                  <a:srgbClr val="00B0F0"/>
                </a:solidFill>
              </a:rPr>
              <a:t>QUE</a:t>
            </a:r>
            <a:endParaRPr lang="en-GB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</a:t>
            </a:r>
            <a:r>
              <a:rPr lang="en-GB" dirty="0" smtClean="0"/>
              <a:t>La France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b="1" strike="sngStrike" dirty="0">
                <a:solidFill>
                  <a:srgbClr val="FFC000"/>
                </a:solidFill>
              </a:rPr>
              <a:t>plus </a:t>
            </a:r>
            <a:r>
              <a:rPr lang="en-GB" b="1" strike="sngStrike" dirty="0" smtClean="0">
                <a:solidFill>
                  <a:srgbClr val="FFC000"/>
                </a:solidFill>
              </a:rPr>
              <a:t>bonne</a:t>
            </a:r>
            <a:r>
              <a:rPr lang="en-GB" b="1" dirty="0" smtClean="0">
                <a:solidFill>
                  <a:srgbClr val="FFC000"/>
                </a:solidFill>
              </a:rPr>
              <a:t> MEILLEUR</a:t>
            </a:r>
            <a:r>
              <a:rPr lang="en-GB" b="1" dirty="0" smtClean="0">
                <a:solidFill>
                  <a:schemeClr val="accent4"/>
                </a:solidFill>
              </a:rPr>
              <a:t>E</a:t>
            </a:r>
            <a:r>
              <a:rPr lang="en-GB" b="1" dirty="0" smtClean="0">
                <a:solidFill>
                  <a:srgbClr val="FFC000"/>
                </a:solidFill>
              </a:rPr>
              <a:t> </a:t>
            </a:r>
            <a:r>
              <a:rPr lang="en-GB" b="1" dirty="0" smtClean="0">
                <a:solidFill>
                  <a:srgbClr val="00B0F0"/>
                </a:solidFill>
              </a:rPr>
              <a:t>QUE</a:t>
            </a:r>
            <a:r>
              <a:rPr lang="en-GB" dirty="0" smtClean="0"/>
              <a:t> les </a:t>
            </a:r>
            <a:r>
              <a:rPr lang="en-GB" dirty="0" err="1" smtClean="0"/>
              <a:t>États-Unis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	</a:t>
            </a:r>
            <a:endParaRPr lang="en-GB" dirty="0" smtClean="0"/>
          </a:p>
          <a:p>
            <a:r>
              <a:rPr lang="en-GB" dirty="0"/>
              <a:t>Pour former le </a:t>
            </a:r>
            <a:r>
              <a:rPr lang="en-GB" b="1" u="sng" dirty="0" err="1" smtClean="0"/>
              <a:t>superlatif</a:t>
            </a:r>
            <a:r>
              <a:rPr lang="en-GB" dirty="0" smtClean="0"/>
              <a:t> de </a:t>
            </a:r>
            <a:r>
              <a:rPr lang="fr-CA" dirty="0"/>
              <a:t>« bon </a:t>
            </a:r>
            <a:r>
              <a:rPr lang="fr-CA" dirty="0" smtClean="0"/>
              <a:t>»/«</a:t>
            </a:r>
            <a:r>
              <a:rPr lang="fr-CA" dirty="0"/>
              <a:t> mauvais »</a:t>
            </a:r>
            <a:endParaRPr lang="en-GB" dirty="0"/>
          </a:p>
          <a:p>
            <a:pPr algn="ctr">
              <a:buNone/>
            </a:pPr>
            <a:r>
              <a:rPr lang="en-GB" b="1" strike="sngStrike" dirty="0">
                <a:solidFill>
                  <a:srgbClr val="FF0000"/>
                </a:solidFill>
              </a:rPr>
              <a:t>LE/LA/LES</a:t>
            </a:r>
            <a:r>
              <a:rPr lang="en-GB" b="1" strike="sngStrike" dirty="0">
                <a:solidFill>
                  <a:srgbClr val="FFC000"/>
                </a:solidFill>
              </a:rPr>
              <a:t> </a:t>
            </a:r>
            <a:r>
              <a:rPr lang="en-GB" b="1" strike="sngStrike" dirty="0"/>
              <a:t>+</a:t>
            </a:r>
            <a:r>
              <a:rPr lang="en-GB" b="1" strike="sngStrike" dirty="0">
                <a:solidFill>
                  <a:srgbClr val="FFC000"/>
                </a:solidFill>
              </a:rPr>
              <a:t> PLUS </a:t>
            </a:r>
            <a:r>
              <a:rPr lang="en-GB" b="1" strike="sngStrike" dirty="0"/>
              <a:t>/</a:t>
            </a:r>
            <a:r>
              <a:rPr lang="en-GB" b="1" strike="sngStrike" dirty="0">
                <a:solidFill>
                  <a:srgbClr val="FFC000"/>
                </a:solidFill>
              </a:rPr>
              <a:t>MOINS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chemeClr val="accent4"/>
                </a:solidFill>
              </a:rPr>
              <a:t>BON/MAUVAIS</a:t>
            </a:r>
          </a:p>
          <a:p>
            <a:pPr algn="ctr">
              <a:buNone/>
            </a:pPr>
            <a:r>
              <a:rPr lang="en-GB" b="1" dirty="0" smtClean="0">
                <a:solidFill>
                  <a:srgbClr val="FF0000"/>
                </a:solidFill>
              </a:rPr>
              <a:t>LE/LA/LES </a:t>
            </a:r>
            <a:r>
              <a:rPr lang="en-GB" b="1" dirty="0"/>
              <a:t>+ </a:t>
            </a:r>
            <a:r>
              <a:rPr lang="en-GB" b="1" dirty="0" smtClean="0">
                <a:solidFill>
                  <a:srgbClr val="FFC000"/>
                </a:solidFill>
              </a:rPr>
              <a:t>MEILLEUR</a:t>
            </a:r>
            <a:r>
              <a:rPr lang="en-GB" b="1" dirty="0" smtClean="0">
                <a:solidFill>
                  <a:schemeClr val="accent4"/>
                </a:solidFill>
              </a:rPr>
              <a:t>(E)(S)</a:t>
            </a:r>
            <a:r>
              <a:rPr lang="en-GB" b="1" dirty="0" smtClean="0"/>
              <a:t>/</a:t>
            </a:r>
            <a:r>
              <a:rPr lang="en-GB" b="1" dirty="0" smtClean="0">
                <a:solidFill>
                  <a:srgbClr val="FFC000"/>
                </a:solidFill>
              </a:rPr>
              <a:t>PIRE</a:t>
            </a:r>
            <a:r>
              <a:rPr lang="en-GB" b="1" dirty="0" smtClean="0">
                <a:solidFill>
                  <a:schemeClr val="accent4"/>
                </a:solidFill>
              </a:rPr>
              <a:t>(S)</a:t>
            </a:r>
          </a:p>
          <a:p>
            <a:pPr algn="ctr">
              <a:buNone/>
            </a:pPr>
            <a:endParaRPr lang="en-GB" b="1" dirty="0" smtClean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</a:t>
            </a:r>
            <a:r>
              <a:rPr lang="en-GB" dirty="0"/>
              <a:t>Les </a:t>
            </a:r>
            <a:r>
              <a:rPr lang="en-GB" dirty="0" err="1"/>
              <a:t>États-Unis</a:t>
            </a:r>
            <a:r>
              <a:rPr lang="en-GB" dirty="0"/>
              <a:t> </a:t>
            </a:r>
            <a:r>
              <a:rPr lang="en-GB" dirty="0" err="1" smtClean="0"/>
              <a:t>sont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LES </a:t>
            </a:r>
            <a:r>
              <a:rPr lang="en-GB" b="1" dirty="0" smtClean="0">
                <a:solidFill>
                  <a:srgbClr val="FFC000"/>
                </a:solidFill>
              </a:rPr>
              <a:t>PIRES</a:t>
            </a:r>
            <a:r>
              <a:rPr lang="en-GB" dirty="0" smtClean="0"/>
              <a:t>. Le Canada </a:t>
            </a:r>
            <a:r>
              <a:rPr lang="en-GB" dirty="0" err="1" smtClean="0"/>
              <a:t>est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LE </a:t>
            </a:r>
            <a:r>
              <a:rPr lang="en-GB" b="1" dirty="0" smtClean="0">
                <a:solidFill>
                  <a:srgbClr val="FFC000"/>
                </a:solidFill>
              </a:rPr>
              <a:t>MEILLEUR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endParaRPr lang="en-GB" b="1" dirty="0" smtClean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79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i="1" dirty="0">
                <a:solidFill>
                  <a:srgbClr val="7030A0"/>
                </a:solidFill>
                <a:latin typeface="Arial Rounded MT Bold" pitchFamily="34" charset="0"/>
              </a:rPr>
              <a:t>Le comparatif et le superlatif de « </a:t>
            </a:r>
            <a:r>
              <a:rPr lang="fr-CA" i="1" dirty="0" smtClean="0">
                <a:solidFill>
                  <a:srgbClr val="7030A0"/>
                </a:solidFill>
                <a:latin typeface="Arial Rounded MT Bold" pitchFamily="34" charset="0"/>
              </a:rPr>
              <a:t>bien</a:t>
            </a:r>
            <a:r>
              <a:rPr lang="fr-CA" i="1" dirty="0">
                <a:solidFill>
                  <a:srgbClr val="7030A0"/>
                </a:solidFill>
                <a:latin typeface="Arial Rounded MT Bold" pitchFamily="34" charset="0"/>
              </a:rPr>
              <a:t> </a:t>
            </a:r>
            <a:r>
              <a:rPr lang="fr-CA" i="1" dirty="0" smtClean="0">
                <a:solidFill>
                  <a:srgbClr val="7030A0"/>
                </a:solidFill>
                <a:latin typeface="Arial Rounded MT Bold" pitchFamily="34" charset="0"/>
              </a:rPr>
              <a:t>» et « mal » (</a:t>
            </a:r>
            <a:r>
              <a:rPr lang="fr-CA" i="1" dirty="0" smtClean="0">
                <a:solidFill>
                  <a:srgbClr val="7030A0"/>
                </a:solidFill>
                <a:latin typeface="Arial Rounded MT Bold" pitchFamily="34" charset="0"/>
              </a:rPr>
              <a:t>adverbes)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12776"/>
            <a:ext cx="9036496" cy="5328592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</a:pPr>
            <a:r>
              <a:rPr lang="en-GB" dirty="0"/>
              <a:t>Pour former le </a:t>
            </a:r>
            <a:r>
              <a:rPr lang="en-GB" b="1" u="sng" dirty="0" err="1"/>
              <a:t>comparatif</a:t>
            </a:r>
            <a:r>
              <a:rPr lang="en-GB" dirty="0"/>
              <a:t> de </a:t>
            </a:r>
            <a:r>
              <a:rPr lang="fr-CA" dirty="0"/>
              <a:t>« </a:t>
            </a:r>
            <a:r>
              <a:rPr lang="fr-CA" dirty="0" smtClean="0"/>
              <a:t>bien</a:t>
            </a:r>
            <a:r>
              <a:rPr lang="fr-CA" dirty="0"/>
              <a:t> </a:t>
            </a:r>
            <a:r>
              <a:rPr lang="fr-CA" dirty="0" smtClean="0"/>
              <a:t>»/« mal »</a:t>
            </a:r>
            <a:endParaRPr lang="en-GB" dirty="0"/>
          </a:p>
          <a:p>
            <a:pPr marL="0" indent="0" algn="ctr">
              <a:buNone/>
            </a:pPr>
            <a:r>
              <a:rPr lang="en-GB" b="1" strike="sngStrike" dirty="0">
                <a:solidFill>
                  <a:srgbClr val="FFC000"/>
                </a:solidFill>
              </a:rPr>
              <a:t>PLUS (more) </a:t>
            </a:r>
            <a:r>
              <a:rPr lang="en-GB" b="1" strike="sngStrike" dirty="0"/>
              <a:t>/</a:t>
            </a:r>
            <a:r>
              <a:rPr lang="en-GB" b="1" strike="sngStrike" dirty="0">
                <a:solidFill>
                  <a:srgbClr val="FFC000"/>
                </a:solidFill>
              </a:rPr>
              <a:t>MOINS (less)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chemeClr val="accent4"/>
                </a:solidFill>
              </a:rPr>
              <a:t>BIEN/MAL</a:t>
            </a:r>
            <a:r>
              <a:rPr lang="en-GB" b="1" strike="sngStrike" dirty="0" smtClean="0"/>
              <a:t>+</a:t>
            </a:r>
            <a:r>
              <a:rPr lang="en-GB" strike="sngStrike" dirty="0" smtClean="0"/>
              <a:t> </a:t>
            </a:r>
            <a:r>
              <a:rPr lang="en-GB" b="1" strike="sngStrike" dirty="0">
                <a:solidFill>
                  <a:srgbClr val="00B0F0"/>
                </a:solidFill>
              </a:rPr>
              <a:t>QUE</a:t>
            </a:r>
          </a:p>
          <a:p>
            <a:pPr marL="0" indent="0" algn="ctr">
              <a:buNone/>
            </a:pPr>
            <a:r>
              <a:rPr lang="en-GB" b="1" dirty="0" smtClean="0">
                <a:solidFill>
                  <a:srgbClr val="FFC000"/>
                </a:solidFill>
              </a:rPr>
              <a:t>MIEUX</a:t>
            </a:r>
            <a:r>
              <a:rPr lang="en-GB" b="1" dirty="0" smtClean="0"/>
              <a:t>/</a:t>
            </a:r>
            <a:r>
              <a:rPr lang="en-GB" b="1" dirty="0" smtClean="0">
                <a:solidFill>
                  <a:srgbClr val="FFC000"/>
                </a:solidFill>
              </a:rPr>
              <a:t>PIRE </a:t>
            </a:r>
            <a:r>
              <a:rPr lang="en-GB" b="1" dirty="0" smtClean="0"/>
              <a:t>+ </a:t>
            </a:r>
            <a:r>
              <a:rPr lang="en-GB" b="1" dirty="0">
                <a:solidFill>
                  <a:srgbClr val="00B0F0"/>
                </a:solidFill>
              </a:rPr>
              <a:t>QUE</a:t>
            </a:r>
          </a:p>
          <a:p>
            <a:pPr marL="0" indent="0">
              <a:buNone/>
            </a:pPr>
            <a:endParaRPr lang="en-GB" b="1" dirty="0">
              <a:solidFill>
                <a:srgbClr val="00B0F0"/>
              </a:solidFill>
            </a:endParaRPr>
          </a:p>
          <a:p>
            <a:pPr>
              <a:buNone/>
            </a:pPr>
            <a:r>
              <a:rPr lang="en-GB" b="1" u="sng" dirty="0" err="1" smtClean="0">
                <a:solidFill>
                  <a:srgbClr val="00B050"/>
                </a:solidFill>
              </a:rPr>
              <a:t>Eg</a:t>
            </a:r>
            <a:r>
              <a:rPr lang="en-GB" b="1" u="sng" dirty="0" smtClean="0">
                <a:solidFill>
                  <a:srgbClr val="00B050"/>
                </a:solidFill>
              </a:rPr>
              <a:t>:</a:t>
            </a:r>
            <a:r>
              <a:rPr lang="en-GB" dirty="0" smtClean="0"/>
              <a:t>	</a:t>
            </a:r>
            <a:r>
              <a:rPr lang="en-GB" dirty="0" err="1" smtClean="0"/>
              <a:t>L’avion</a:t>
            </a:r>
            <a:r>
              <a:rPr lang="en-GB" dirty="0" smtClean="0"/>
              <a:t> </a:t>
            </a:r>
            <a:r>
              <a:rPr lang="en-GB" dirty="0" err="1" smtClean="0"/>
              <a:t>marche</a:t>
            </a:r>
            <a:r>
              <a:rPr lang="en-GB" dirty="0" smtClean="0"/>
              <a:t> </a:t>
            </a:r>
            <a:r>
              <a:rPr lang="en-GB" strike="sngStrike" dirty="0" smtClean="0"/>
              <a:t>plus </a:t>
            </a:r>
            <a:r>
              <a:rPr lang="en-GB" strike="sngStrike" dirty="0" err="1" smtClean="0"/>
              <a:t>bien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FFC000"/>
                </a:solidFill>
              </a:rPr>
              <a:t>MIEUX </a:t>
            </a:r>
            <a:r>
              <a:rPr lang="en-GB" b="1" dirty="0" smtClean="0">
                <a:solidFill>
                  <a:srgbClr val="00B0F0"/>
                </a:solidFill>
              </a:rPr>
              <a:t>QUE </a:t>
            </a:r>
            <a:r>
              <a:rPr lang="en-GB" dirty="0" smtClean="0"/>
              <a:t>la </a:t>
            </a:r>
            <a:r>
              <a:rPr lang="en-GB" dirty="0" err="1" smtClean="0"/>
              <a:t>voiture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	</a:t>
            </a:r>
          </a:p>
          <a:p>
            <a:pPr>
              <a:buFont typeface="Arial" charset="0"/>
              <a:buChar char="•"/>
            </a:pPr>
            <a:r>
              <a:rPr lang="en-GB" dirty="0"/>
              <a:t>Pour former le </a:t>
            </a:r>
            <a:r>
              <a:rPr lang="en-GB" b="1" u="sng" dirty="0" err="1"/>
              <a:t>superlatif</a:t>
            </a:r>
            <a:r>
              <a:rPr lang="en-GB" dirty="0"/>
              <a:t> de </a:t>
            </a:r>
            <a:r>
              <a:rPr lang="fr-CA" dirty="0"/>
              <a:t>« bien »/« mal »</a:t>
            </a:r>
            <a:endParaRPr lang="en-GB" dirty="0"/>
          </a:p>
          <a:p>
            <a:pPr algn="ctr">
              <a:buNone/>
            </a:pPr>
            <a:r>
              <a:rPr lang="en-GB" b="1" strike="sngStrike" dirty="0" smtClean="0">
                <a:solidFill>
                  <a:srgbClr val="FF0000"/>
                </a:solidFill>
              </a:rPr>
              <a:t>LE</a:t>
            </a:r>
            <a:r>
              <a:rPr lang="en-GB" b="1" strike="sngStrike" dirty="0" smtClean="0">
                <a:solidFill>
                  <a:srgbClr val="FFC000"/>
                </a:solidFill>
              </a:rPr>
              <a:t> </a:t>
            </a:r>
            <a:r>
              <a:rPr lang="en-GB" b="1" strike="sngStrike" dirty="0"/>
              <a:t>+</a:t>
            </a:r>
            <a:r>
              <a:rPr lang="en-GB" b="1" strike="sngStrike" dirty="0">
                <a:solidFill>
                  <a:srgbClr val="FFC000"/>
                </a:solidFill>
              </a:rPr>
              <a:t> PLUS </a:t>
            </a:r>
            <a:r>
              <a:rPr lang="en-GB" b="1" strike="sngStrike" dirty="0"/>
              <a:t>/</a:t>
            </a:r>
            <a:r>
              <a:rPr lang="en-GB" b="1" strike="sngStrike" dirty="0">
                <a:solidFill>
                  <a:srgbClr val="FFC000"/>
                </a:solidFill>
              </a:rPr>
              <a:t>MOINS </a:t>
            </a:r>
            <a:r>
              <a:rPr lang="en-GB" b="1" strike="sngStrike" dirty="0"/>
              <a:t>+</a:t>
            </a:r>
            <a:r>
              <a:rPr lang="en-GB" strike="sngStrike" dirty="0"/>
              <a:t> </a:t>
            </a:r>
            <a:r>
              <a:rPr lang="en-GB" b="1" strike="sngStrike" dirty="0" smtClean="0">
                <a:solidFill>
                  <a:schemeClr val="accent4"/>
                </a:solidFill>
              </a:rPr>
              <a:t>BIEN/MAL</a:t>
            </a:r>
            <a:endParaRPr lang="en-GB" strike="sngStrike" dirty="0"/>
          </a:p>
          <a:p>
            <a:pPr algn="ctr">
              <a:buNone/>
            </a:pPr>
            <a:r>
              <a:rPr lang="en-GB" b="1" dirty="0" smtClean="0">
                <a:solidFill>
                  <a:srgbClr val="FF0000"/>
                </a:solidFill>
              </a:rPr>
              <a:t>LE </a:t>
            </a:r>
            <a:r>
              <a:rPr lang="en-GB" b="1" dirty="0"/>
              <a:t>+ </a:t>
            </a:r>
            <a:r>
              <a:rPr lang="en-GB" b="1" dirty="0">
                <a:solidFill>
                  <a:srgbClr val="FFC000"/>
                </a:solidFill>
              </a:rPr>
              <a:t>MIEUX</a:t>
            </a:r>
            <a:r>
              <a:rPr lang="en-GB" b="1" dirty="0"/>
              <a:t>/</a:t>
            </a:r>
            <a:r>
              <a:rPr lang="en-GB" b="1" dirty="0">
                <a:solidFill>
                  <a:srgbClr val="FFC000"/>
                </a:solidFill>
              </a:rPr>
              <a:t>PIRE</a:t>
            </a:r>
          </a:p>
          <a:p>
            <a:pPr algn="ctr">
              <a:buNone/>
            </a:pPr>
            <a:endParaRPr lang="en-GB" b="1" dirty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en-GB" b="1" u="sng" dirty="0" err="1">
                <a:solidFill>
                  <a:srgbClr val="00B050"/>
                </a:solidFill>
              </a:rPr>
              <a:t>Eg</a:t>
            </a:r>
            <a:r>
              <a:rPr lang="en-GB" b="1" u="sng" dirty="0">
                <a:solidFill>
                  <a:srgbClr val="00B050"/>
                </a:solidFill>
              </a:rPr>
              <a:t>:</a:t>
            </a:r>
            <a:r>
              <a:rPr lang="en-GB" dirty="0"/>
              <a:t>	</a:t>
            </a:r>
            <a:r>
              <a:rPr lang="en-GB" dirty="0" smtClean="0"/>
              <a:t>La </a:t>
            </a:r>
            <a:r>
              <a:rPr lang="en-GB" dirty="0" err="1" smtClean="0"/>
              <a:t>voiture</a:t>
            </a:r>
            <a:r>
              <a:rPr lang="en-GB" dirty="0" smtClean="0"/>
              <a:t> de Fred </a:t>
            </a:r>
            <a:r>
              <a:rPr lang="en-GB" dirty="0" err="1" smtClean="0"/>
              <a:t>Flinstone</a:t>
            </a:r>
            <a:r>
              <a:rPr lang="en-GB" dirty="0" smtClean="0"/>
              <a:t> </a:t>
            </a:r>
            <a:r>
              <a:rPr lang="en-GB" dirty="0" err="1" smtClean="0"/>
              <a:t>marche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LE </a:t>
            </a:r>
            <a:r>
              <a:rPr lang="en-GB" b="1" dirty="0" smtClean="0">
                <a:solidFill>
                  <a:srgbClr val="FFC000"/>
                </a:solidFill>
              </a:rPr>
              <a:t>PIRE</a:t>
            </a:r>
            <a:r>
              <a:rPr lang="en-GB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32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i="1" u="sng" dirty="0" err="1" smtClean="0">
                <a:solidFill>
                  <a:srgbClr val="7030A0"/>
                </a:solidFill>
                <a:latin typeface="Arial Rounded MT Bold" pitchFamily="34" charset="0"/>
              </a:rPr>
              <a:t>N’oubliez</a:t>
            </a:r>
            <a:r>
              <a:rPr lang="en-GB" i="1" u="sng" dirty="0" smtClean="0">
                <a:solidFill>
                  <a:srgbClr val="7030A0"/>
                </a:solidFill>
                <a:latin typeface="Arial Rounded MT Bold" pitchFamily="34" charset="0"/>
              </a:rPr>
              <a:t> pas!</a:t>
            </a:r>
            <a:endParaRPr lang="en-US" u="sng" dirty="0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5781388"/>
              </p:ext>
            </p:extLst>
          </p:nvPr>
        </p:nvGraphicFramePr>
        <p:xfrm>
          <a:off x="174340" y="1592135"/>
          <a:ext cx="8795320" cy="2268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830"/>
                <a:gridCol w="2265666"/>
                <a:gridCol w="2304256"/>
                <a:gridCol w="2026568"/>
              </a:tblGrid>
              <a:tr h="61273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COMPARATIF de </a:t>
                      </a:r>
                      <a:r>
                        <a:rPr lang="fr-CA" noProof="0" dirty="0" smtClean="0"/>
                        <a:t>« bon »  /  « mauvais »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SUPERLATIF de </a:t>
                      </a:r>
                      <a:r>
                        <a:rPr lang="fr-CA" noProof="0" dirty="0" smtClean="0"/>
                        <a:t>« bon » /  « mauvais »</a:t>
                      </a:r>
                      <a:endParaRPr lang="en-GB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043453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meilleur</a:t>
                      </a:r>
                      <a:r>
                        <a:rPr lang="en-GB" dirty="0" smtClean="0"/>
                        <a:t>(e)(s)... </a:t>
                      </a:r>
                      <a:r>
                        <a:rPr lang="en-GB" dirty="0" err="1" smtClean="0"/>
                        <a:t>que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better...</a:t>
                      </a:r>
                      <a:r>
                        <a:rPr lang="en-GB" baseline="0" dirty="0" smtClean="0"/>
                        <a:t> than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le/la/les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meilleur</a:t>
                      </a:r>
                      <a:r>
                        <a:rPr lang="en-GB" baseline="0" dirty="0" smtClean="0"/>
                        <a:t>(e)(s)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best</a:t>
                      </a:r>
                      <a:endParaRPr lang="en-GB" dirty="0"/>
                    </a:p>
                  </a:txBody>
                  <a:tcPr anchor="ctr"/>
                </a:tc>
              </a:tr>
              <a:tr h="61273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pire</a:t>
                      </a:r>
                      <a:r>
                        <a:rPr lang="en-GB" dirty="0" smtClean="0"/>
                        <a:t>(s)... </a:t>
                      </a:r>
                      <a:r>
                        <a:rPr lang="en-GB" dirty="0" err="1" smtClean="0"/>
                        <a:t>que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worse... than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le/la/les </a:t>
                      </a:r>
                      <a:r>
                        <a:rPr lang="en-GB" dirty="0" err="1" smtClean="0"/>
                        <a:t>pire</a:t>
                      </a:r>
                      <a:r>
                        <a:rPr lang="en-GB" dirty="0" smtClean="0"/>
                        <a:t>(s)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worst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6560326"/>
              </p:ext>
            </p:extLst>
          </p:nvPr>
        </p:nvGraphicFramePr>
        <p:xfrm>
          <a:off x="174340" y="4400447"/>
          <a:ext cx="8795320" cy="2268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8830"/>
                <a:gridCol w="2265666"/>
                <a:gridCol w="2304256"/>
                <a:gridCol w="2026568"/>
              </a:tblGrid>
              <a:tr h="61273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COMPARATIF de </a:t>
                      </a:r>
                      <a:r>
                        <a:rPr lang="fr-CA" noProof="0" dirty="0" smtClean="0"/>
                        <a:t>« bien »   /   « mal »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SUPERLATIF de </a:t>
                      </a:r>
                      <a:r>
                        <a:rPr lang="fr-CA" noProof="0" dirty="0" smtClean="0"/>
                        <a:t>« bien »   /   « mal »</a:t>
                      </a:r>
                      <a:endParaRPr lang="en-GB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043453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mieux</a:t>
                      </a:r>
                      <a:r>
                        <a:rPr lang="en-GB" dirty="0" smtClean="0"/>
                        <a:t>... </a:t>
                      </a:r>
                      <a:r>
                        <a:rPr lang="en-GB" dirty="0" err="1" smtClean="0"/>
                        <a:t>que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better...</a:t>
                      </a:r>
                      <a:r>
                        <a:rPr lang="en-GB" baseline="0" dirty="0" smtClean="0"/>
                        <a:t> than</a:t>
                      </a:r>
                      <a:endParaRPr lang="en-GB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 </a:t>
                      </a:r>
                      <a:r>
                        <a:rPr lang="en-GB" baseline="0" dirty="0" err="1" smtClean="0"/>
                        <a:t>mieux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best</a:t>
                      </a:r>
                      <a:endParaRPr lang="en-GB" dirty="0"/>
                    </a:p>
                  </a:txBody>
                  <a:tcPr anchor="ctr"/>
                </a:tc>
              </a:tr>
              <a:tr h="61273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pire</a:t>
                      </a:r>
                      <a:r>
                        <a:rPr lang="en-GB" dirty="0" smtClean="0"/>
                        <a:t>... </a:t>
                      </a:r>
                      <a:r>
                        <a:rPr lang="en-GB" dirty="0" err="1" smtClean="0"/>
                        <a:t>que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worse... than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 </a:t>
                      </a:r>
                      <a:r>
                        <a:rPr lang="en-GB" dirty="0" err="1" smtClean="0"/>
                        <a:t>pire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the worst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609600" y="895474"/>
            <a:ext cx="8229600" cy="8053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Adjectif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 bon/</a:t>
            </a:r>
            <a:r>
              <a:rPr lang="en-GB" sz="3200" i="1" dirty="0" err="1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mauvais</a:t>
            </a:r>
            <a:endParaRPr lang="en-US" sz="3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3785220"/>
            <a:ext cx="8229600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Adverbe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</a:rPr>
              <a:t> 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 </a:t>
            </a:r>
            <a:r>
              <a:rPr lang="en-GB" sz="3200" i="1" dirty="0" err="1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bien</a:t>
            </a:r>
            <a:r>
              <a:rPr lang="en-GB" sz="3200" i="1" dirty="0" smtClean="0">
                <a:solidFill>
                  <a:srgbClr val="7030A0"/>
                </a:solidFill>
                <a:latin typeface="Arial Rounded MT Bold" pitchFamily="34" charset="0"/>
                <a:sym typeface="Wingdings" pitchFamily="2" charset="2"/>
              </a:rPr>
              <a:t>/mal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8962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Autofit/>
          </a:bodyPr>
          <a:lstStyle/>
          <a:p>
            <a:r>
              <a:rPr lang="en-GB" sz="7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Jokerman" pitchFamily="82" charset="0"/>
              </a:rPr>
              <a:t>Comparatif</a:t>
            </a:r>
            <a:r>
              <a:rPr lang="en-GB" sz="7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Jokerman" pitchFamily="82" charset="0"/>
              </a:rPr>
              <a:t> </a:t>
            </a:r>
            <a:r>
              <a:rPr lang="en-GB" sz="7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Jokerman" pitchFamily="82" charset="0"/>
              </a:rPr>
              <a:t>ou</a:t>
            </a:r>
            <a:r>
              <a:rPr lang="en-GB" sz="7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Jokerman" pitchFamily="82" charset="0"/>
              </a:rPr>
              <a:t> </a:t>
            </a:r>
            <a:r>
              <a:rPr lang="en-GB" sz="7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Jokerman" pitchFamily="82" charset="0"/>
              </a:rPr>
              <a:t>superlatif</a:t>
            </a:r>
            <a:r>
              <a:rPr lang="en-GB" sz="7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Jokerman" pitchFamily="82" charset="0"/>
              </a:rPr>
              <a:t> ?</a:t>
            </a:r>
            <a:endParaRPr lang="en-US" sz="7200" dirty="0">
              <a:solidFill>
                <a:schemeClr val="tx2">
                  <a:lumMod val="60000"/>
                  <a:lumOff val="40000"/>
                </a:schemeClr>
              </a:solidFill>
              <a:latin typeface="Jokerman" pitchFamily="82" charset="0"/>
            </a:endParaRPr>
          </a:p>
        </p:txBody>
      </p:sp>
      <p:pic>
        <p:nvPicPr>
          <p:cNvPr id="11266" name="Picture 2" descr="http://dclips.fundraw.com/pngmax/question_mark_naught101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071942"/>
            <a:ext cx="1781150" cy="1781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294</Words>
  <Application>Microsoft Office PowerPoint</Application>
  <PresentationFormat>On-screen Show (4:3)</PresentationFormat>
  <Paragraphs>101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Le comparatif et le superlatif ?</vt:lpstr>
      <vt:lpstr>Le comparatif</vt:lpstr>
      <vt:lpstr>Le comparatif</vt:lpstr>
      <vt:lpstr>Le superlatif</vt:lpstr>
      <vt:lpstr>N’oubliez pas!</vt:lpstr>
      <vt:lpstr>Le comparatif et le superlatif de « bon » et « mauvais » (adjectif)</vt:lpstr>
      <vt:lpstr>Le comparatif et le superlatif de « bien » et « mal » (adverbes)</vt:lpstr>
      <vt:lpstr>PowerPoint Presentation</vt:lpstr>
      <vt:lpstr>Comparatif ou superlatif ?</vt:lpstr>
      <vt:lpstr>Décide si les phrases sont au comparatif ou superlatif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Comparatif ou superlatif ?</dc:title>
  <dc:creator>syl</dc:creator>
  <cp:lastModifiedBy>Biega, Sarah</cp:lastModifiedBy>
  <cp:revision>56</cp:revision>
  <cp:lastPrinted>2015-01-05T12:50:11Z</cp:lastPrinted>
  <dcterms:created xsi:type="dcterms:W3CDTF">2008-07-02T14:25:45Z</dcterms:created>
  <dcterms:modified xsi:type="dcterms:W3CDTF">2015-05-27T15:57:43Z</dcterms:modified>
</cp:coreProperties>
</file>